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</p:sldMasterIdLst>
  <p:notesMasterIdLst>
    <p:notesMasterId r:id="rId6"/>
  </p:notesMasterIdLst>
  <p:sldIdLst>
    <p:sldId id="318" r:id="rId2"/>
    <p:sldId id="314" r:id="rId3"/>
    <p:sldId id="263" r:id="rId4"/>
    <p:sldId id="264" r:id="rId5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7"/>
      <p:bold r:id="rId8"/>
      <p:italic r:id="rId9"/>
      <p:boldItalic r:id="rId10"/>
    </p:embeddedFont>
    <p:embeddedFont>
      <p:font typeface="Helvetica Neue" panose="020B0604020202020204" charset="0"/>
      <p:regular r:id="rId11"/>
      <p:bold r:id="rId12"/>
      <p:italic r:id="rId13"/>
      <p:boldItalic r:id="rId14"/>
    </p:embeddedFont>
    <p:embeddedFont>
      <p:font typeface="Merriweather Sans" pitchFamily="2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SemiBold" panose="020B0706030804020204" pitchFamily="34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C6E1E1-556D-4703-B990-73C8D1DDE699}" v="2" dt="2022-01-04T14:13:40.2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75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font" Target="fonts/font20.fntdata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34" Type="http://schemas.openxmlformats.org/officeDocument/2006/relationships/tableStyles" Target="tableStyle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font" Target="fonts/font1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29" Type="http://schemas.openxmlformats.org/officeDocument/2006/relationships/font" Target="fonts/font23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font" Target="fonts/font1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font" Target="fonts/font17.fntdata"/><Relationship Id="rId28" Type="http://schemas.openxmlformats.org/officeDocument/2006/relationships/font" Target="fonts/font22.fntdata"/><Relationship Id="rId36" Type="http://schemas.microsoft.com/office/2015/10/relationships/revisionInfo" Target="revisionInfo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Relationship Id="rId27" Type="http://schemas.openxmlformats.org/officeDocument/2006/relationships/font" Target="fonts/font21.fntdata"/><Relationship Id="rId30" Type="http://schemas.openxmlformats.org/officeDocument/2006/relationships/font" Target="fonts/font24.fntdata"/><Relationship Id="rId35" Type="http://schemas.microsoft.com/office/2016/11/relationships/changesInfo" Target="changesInfos/changesInfo1.xml"/><Relationship Id="rId8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resh Sugumar" userId="df1e9417-7502-4b52-826d-43f3f74e5621" providerId="ADAL" clId="{E36F5450-D681-4EE3-9D17-269595955210}"/>
    <pc:docChg chg="custSel addSld modSld">
      <pc:chgData name="Suresh Sugumar" userId="df1e9417-7502-4b52-826d-43f3f74e5621" providerId="ADAL" clId="{E36F5450-D681-4EE3-9D17-269595955210}" dt="2021-11-23T16:05:53.981" v="80"/>
      <pc:docMkLst>
        <pc:docMk/>
      </pc:docMkLst>
      <pc:sldChg chg="delSp mod">
        <pc:chgData name="Suresh Sugumar" userId="df1e9417-7502-4b52-826d-43f3f74e5621" providerId="ADAL" clId="{E36F5450-D681-4EE3-9D17-269595955210}" dt="2021-11-23T14:37:15.413" v="0" actId="478"/>
        <pc:sldMkLst>
          <pc:docMk/>
          <pc:sldMk cId="0" sldId="256"/>
        </pc:sldMkLst>
        <pc:spChg chg="del">
          <ac:chgData name="Suresh Sugumar" userId="df1e9417-7502-4b52-826d-43f3f74e5621" providerId="ADAL" clId="{E36F5450-D681-4EE3-9D17-269595955210}" dt="2021-11-23T14:37:15.413" v="0" actId="478"/>
          <ac:spMkLst>
            <pc:docMk/>
            <pc:sldMk cId="0" sldId="256"/>
            <ac:spMk id="278" creationId="{00000000-0000-0000-0000-000000000000}"/>
          </ac:spMkLst>
        </pc:spChg>
      </pc:sldChg>
      <pc:sldChg chg="modSp mod">
        <pc:chgData name="Suresh Sugumar" userId="df1e9417-7502-4b52-826d-43f3f74e5621" providerId="ADAL" clId="{E36F5450-D681-4EE3-9D17-269595955210}" dt="2021-11-23T15:24:13.477" v="35" actId="113"/>
        <pc:sldMkLst>
          <pc:docMk/>
          <pc:sldMk cId="1246042004" sldId="262"/>
        </pc:sldMkLst>
        <pc:spChg chg="mod">
          <ac:chgData name="Suresh Sugumar" userId="df1e9417-7502-4b52-826d-43f3f74e5621" providerId="ADAL" clId="{E36F5450-D681-4EE3-9D17-269595955210}" dt="2021-11-23T15:24:13.477" v="35" actId="113"/>
          <ac:spMkLst>
            <pc:docMk/>
            <pc:sldMk cId="1246042004" sldId="262"/>
            <ac:spMk id="301" creationId="{00000000-0000-0000-0000-000000000000}"/>
          </ac:spMkLst>
        </pc:spChg>
        <pc:spChg chg="mod">
          <ac:chgData name="Suresh Sugumar" userId="df1e9417-7502-4b52-826d-43f3f74e5621" providerId="ADAL" clId="{E36F5450-D681-4EE3-9D17-269595955210}" dt="2021-11-23T14:38:57.825" v="11" actId="20577"/>
          <ac:spMkLst>
            <pc:docMk/>
            <pc:sldMk cId="1246042004" sldId="262"/>
            <ac:spMk id="302" creationId="{00000000-0000-0000-0000-000000000000}"/>
          </ac:spMkLst>
        </pc:spChg>
      </pc:sldChg>
      <pc:sldChg chg="modSp new mod">
        <pc:chgData name="Suresh Sugumar" userId="df1e9417-7502-4b52-826d-43f3f74e5621" providerId="ADAL" clId="{E36F5450-D681-4EE3-9D17-269595955210}" dt="2021-11-23T16:05:53.981" v="80"/>
        <pc:sldMkLst>
          <pc:docMk/>
          <pc:sldMk cId="65863058" sldId="263"/>
        </pc:sldMkLst>
        <pc:spChg chg="mod">
          <ac:chgData name="Suresh Sugumar" userId="df1e9417-7502-4b52-826d-43f3f74e5621" providerId="ADAL" clId="{E36F5450-D681-4EE3-9D17-269595955210}" dt="2021-11-23T16:05:53.981" v="80"/>
          <ac:spMkLst>
            <pc:docMk/>
            <pc:sldMk cId="65863058" sldId="263"/>
            <ac:spMk id="2" creationId="{360617F4-E4E6-4FA3-99E6-CA10651A7F35}"/>
          </ac:spMkLst>
        </pc:spChg>
        <pc:spChg chg="mod">
          <ac:chgData name="Suresh Sugumar" userId="df1e9417-7502-4b52-826d-43f3f74e5621" providerId="ADAL" clId="{E36F5450-D681-4EE3-9D17-269595955210}" dt="2021-11-23T16:05:26.980" v="79" actId="20577"/>
          <ac:spMkLst>
            <pc:docMk/>
            <pc:sldMk cId="65863058" sldId="263"/>
            <ac:spMk id="3" creationId="{876770BC-9D7A-4964-BF12-72CF31F5D750}"/>
          </ac:spMkLst>
        </pc:spChg>
      </pc:sldChg>
    </pc:docChg>
  </pc:docChgLst>
  <pc:docChgLst>
    <pc:chgData name="Suresh Sugumar" userId="df1e9417-7502-4b52-826d-43f3f74e5621" providerId="ADAL" clId="{9FC6E1E1-556D-4703-B990-73C8D1DDE699}"/>
    <pc:docChg chg="custSel addSld delSld modSld sldOrd">
      <pc:chgData name="Suresh Sugumar" userId="df1e9417-7502-4b52-826d-43f3f74e5621" providerId="ADAL" clId="{9FC6E1E1-556D-4703-B990-73C8D1DDE699}" dt="2022-01-04T14:15:09.510" v="155" actId="47"/>
      <pc:docMkLst>
        <pc:docMk/>
      </pc:docMkLst>
      <pc:sldChg chg="ord modNotes">
        <pc:chgData name="Suresh Sugumar" userId="df1e9417-7502-4b52-826d-43f3f74e5621" providerId="ADAL" clId="{9FC6E1E1-556D-4703-B990-73C8D1DDE699}" dt="2022-01-04T14:12:32.806" v="16"/>
        <pc:sldMkLst>
          <pc:docMk/>
          <pc:sldMk cId="0" sldId="261"/>
        </pc:sldMkLst>
      </pc:sldChg>
      <pc:sldChg chg="addSp modSp mod">
        <pc:chgData name="Suresh Sugumar" userId="df1e9417-7502-4b52-826d-43f3f74e5621" providerId="ADAL" clId="{9FC6E1E1-556D-4703-B990-73C8D1DDE699}" dt="2022-01-04T14:15:07.092" v="154" actId="1076"/>
        <pc:sldMkLst>
          <pc:docMk/>
          <pc:sldMk cId="1246042004" sldId="262"/>
        </pc:sldMkLst>
        <pc:spChg chg="add mod">
          <ac:chgData name="Suresh Sugumar" userId="df1e9417-7502-4b52-826d-43f3f74e5621" providerId="ADAL" clId="{9FC6E1E1-556D-4703-B990-73C8D1DDE699}" dt="2022-01-04T14:15:07.092" v="154" actId="1076"/>
          <ac:spMkLst>
            <pc:docMk/>
            <pc:sldMk cId="1246042004" sldId="262"/>
            <ac:spMk id="5" creationId="{A0E6A2DA-C506-4653-9A35-40890DCD906B}"/>
          </ac:spMkLst>
        </pc:spChg>
      </pc:sldChg>
      <pc:sldChg chg="modSp mod">
        <pc:chgData name="Suresh Sugumar" userId="df1e9417-7502-4b52-826d-43f3f74e5621" providerId="ADAL" clId="{9FC6E1E1-556D-4703-B990-73C8D1DDE699}" dt="2022-01-04T14:14:24.012" v="152" actId="20577"/>
        <pc:sldMkLst>
          <pc:docMk/>
          <pc:sldMk cId="65863058" sldId="263"/>
        </pc:sldMkLst>
        <pc:spChg chg="mod">
          <ac:chgData name="Suresh Sugumar" userId="df1e9417-7502-4b52-826d-43f3f74e5621" providerId="ADAL" clId="{9FC6E1E1-556D-4703-B990-73C8D1DDE699}" dt="2022-01-04T14:14:24.012" v="152" actId="20577"/>
          <ac:spMkLst>
            <pc:docMk/>
            <pc:sldMk cId="65863058" sldId="263"/>
            <ac:spMk id="2" creationId="{360617F4-E4E6-4FA3-99E6-CA10651A7F35}"/>
          </ac:spMkLst>
        </pc:spChg>
        <pc:spChg chg="mod">
          <ac:chgData name="Suresh Sugumar" userId="df1e9417-7502-4b52-826d-43f3f74e5621" providerId="ADAL" clId="{9FC6E1E1-556D-4703-B990-73C8D1DDE699}" dt="2022-01-04T14:13:56.891" v="127" actId="20577"/>
          <ac:spMkLst>
            <pc:docMk/>
            <pc:sldMk cId="65863058" sldId="263"/>
            <ac:spMk id="3" creationId="{876770BC-9D7A-4964-BF12-72CF31F5D750}"/>
          </ac:spMkLst>
        </pc:spChg>
      </pc:sldChg>
      <pc:sldChg chg="modSp new del mod">
        <pc:chgData name="Suresh Sugumar" userId="df1e9417-7502-4b52-826d-43f3f74e5621" providerId="ADAL" clId="{9FC6E1E1-556D-4703-B990-73C8D1DDE699}" dt="2022-01-04T14:15:09.510" v="155" actId="47"/>
        <pc:sldMkLst>
          <pc:docMk/>
          <pc:sldMk cId="3453374767" sldId="264"/>
        </pc:sldMkLst>
        <pc:spChg chg="mod">
          <ac:chgData name="Suresh Sugumar" userId="df1e9417-7502-4b52-826d-43f3f74e5621" providerId="ADAL" clId="{9FC6E1E1-556D-4703-B990-73C8D1DDE699}" dt="2022-01-04T14:12:18.151" v="5" actId="20577"/>
          <ac:spMkLst>
            <pc:docMk/>
            <pc:sldMk cId="3453374767" sldId="264"/>
            <ac:spMk id="2" creationId="{AEDA1BC3-2F7E-44AE-9883-5AB41B22568D}"/>
          </ac:spMkLst>
        </pc:spChg>
        <pc:spChg chg="mod">
          <ac:chgData name="Suresh Sugumar" userId="df1e9417-7502-4b52-826d-43f3f74e5621" providerId="ADAL" clId="{9FC6E1E1-556D-4703-B990-73C8D1DDE699}" dt="2022-01-04T14:12:25.681" v="14" actId="6549"/>
          <ac:spMkLst>
            <pc:docMk/>
            <pc:sldMk cId="3453374767" sldId="264"/>
            <ac:spMk id="3" creationId="{A5AEF3F2-FB31-491A-93C8-F118A4B9721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ark 1">
  <p:cSld name="SECTION_HEADER_3">
    <p:bg>
      <p:bgPr>
        <a:gradFill>
          <a:gsLst>
            <a:gs pos="0">
              <a:srgbClr val="0A3799"/>
            </a:gs>
            <a:gs pos="100000">
              <a:srgbClr val="0A6B7C"/>
            </a:gs>
          </a:gsLst>
          <a:lin ang="0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" name="Google Shape;18;p3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2">
  <p:cSld name="CUSTOM_3_1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/>
          <p:nvPr/>
        </p:nvSpPr>
        <p:spPr>
          <a:xfrm>
            <a:off x="4303550" y="0"/>
            <a:ext cx="48405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4527224" y="205750"/>
            <a:ext cx="44145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1">
  <p:cSld name="CUSTOM_2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4490200" y="174650"/>
            <a:ext cx="4538700" cy="48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1">
  <p:cSld name="CUSTOM_4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5070375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52725" y="113875"/>
            <a:ext cx="4634100" cy="45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">
  <p:cSld name="SECTION_HEADER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8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">
  <p:cSld name="SECTION_HEADER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69797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 1">
  <p:cSld name="SECTION_HEADER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72975" y="51650"/>
            <a:ext cx="39507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4443875" y="51650"/>
            <a:ext cx="45054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2_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4420325" y="216425"/>
            <a:ext cx="44121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pen Sans"/>
              <a:buNone/>
              <a:defRPr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420325" y="1559825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2">
  <p:cSld name="CUSTOM_2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4440700" y="112425"/>
            <a:ext cx="4456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">
  <p:cSld name="SECTION_HEADER_1">
    <p:bg>
      <p:bgPr>
        <a:solidFill>
          <a:srgbClr val="FFFFFF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Open Sans"/>
              <a:buNone/>
              <a:defRPr sz="3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Google Shape;29;p5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30;p5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">
  <p:cSld name="CUSTOM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2">
  <p:cSld name="CUSTOM_1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 txBox="1">
            <a:spLocks noGrp="1"/>
          </p:cNvSpPr>
          <p:nvPr>
            <p:ph type="title"/>
          </p:nvPr>
        </p:nvSpPr>
        <p:spPr>
          <a:xfrm>
            <a:off x="467272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4116975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4116975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8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181200" y="165750"/>
            <a:ext cx="44646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>
            <a:spLocks noGrp="1"/>
          </p:cNvSpPr>
          <p:nvPr>
            <p:ph type="body" idx="1"/>
          </p:nvPr>
        </p:nvSpPr>
        <p:spPr>
          <a:xfrm>
            <a:off x="5112400" y="165750"/>
            <a:ext cx="3878400" cy="4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">
  <p:cSld name="CUSTOM_2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44670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2" name="Google Shape;16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2">
  <p:cSld name="CUSTOM_2_1_2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0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5011025" y="81300"/>
            <a:ext cx="3990000" cy="48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0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1" name="Google Shape;171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">
  <p:cSld name="CUSTOM_3_1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2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104550" y="143525"/>
            <a:ext cx="4634100" cy="45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 1">
  <p:cSld name="CUSTOM_3_1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>
            <a:spLocks noGrp="1"/>
          </p:cNvSpPr>
          <p:nvPr>
            <p:ph type="title"/>
          </p:nvPr>
        </p:nvSpPr>
        <p:spPr>
          <a:xfrm>
            <a:off x="5019050" y="112425"/>
            <a:ext cx="4074900" cy="48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1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9" name="Google Shape;179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3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" name="Google Shape;36;p6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37;p6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">
  <p:cSld name="CUSTOM_4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4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4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2">
  <p:cSld name="CUSTOM_4_1_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/>
          <p:nvPr/>
        </p:nvSpPr>
        <p:spPr>
          <a:xfrm>
            <a:off x="4073625" y="0"/>
            <a:ext cx="50703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5"/>
          <p:cNvSpPr txBox="1">
            <a:spLocks noGrp="1"/>
          </p:cNvSpPr>
          <p:nvPr>
            <p:ph type="title"/>
          </p:nvPr>
        </p:nvSpPr>
        <p:spPr>
          <a:xfrm>
            <a:off x="4307924" y="205750"/>
            <a:ext cx="46242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3">
  <p:cSld name="CUSTOM_4_1_3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94175" y="102050"/>
            <a:ext cx="3867300" cy="45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262050" y="200750"/>
            <a:ext cx="4739100" cy="47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 1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7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7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9" name="Google Shape;199;p37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Google Shape;200;p37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9575" y="421497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3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1">
  <p:cSld name="TITLE_AND_TWO_COLUMNS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">
  <p:cSld name="TITLE_AND_BODY_2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0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40"/>
          <p:cNvSpPr txBox="1">
            <a:spLocks noGrp="1"/>
          </p:cNvSpPr>
          <p:nvPr>
            <p:ph type="body" idx="1"/>
          </p:nvPr>
        </p:nvSpPr>
        <p:spPr>
          <a:xfrm>
            <a:off x="454425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40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0"/>
          <p:cNvSpPr txBox="1"/>
          <p:nvPr/>
        </p:nvSpPr>
        <p:spPr>
          <a:xfrm>
            <a:off x="366825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2" name="Google Shape;222;p40"/>
          <p:cNvSpPr txBox="1"/>
          <p:nvPr/>
        </p:nvSpPr>
        <p:spPr>
          <a:xfrm>
            <a:off x="31917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3" name="Google Shape;223;p40"/>
          <p:cNvSpPr txBox="1"/>
          <p:nvPr/>
        </p:nvSpPr>
        <p:spPr>
          <a:xfrm>
            <a:off x="60166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4" name="Google Shape;224;p40"/>
          <p:cNvSpPr txBox="1"/>
          <p:nvPr/>
        </p:nvSpPr>
        <p:spPr>
          <a:xfrm>
            <a:off x="382150" y="1006794"/>
            <a:ext cx="2484600" cy="4938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40"/>
          <p:cNvSpPr txBox="1"/>
          <p:nvPr/>
        </p:nvSpPr>
        <p:spPr>
          <a:xfrm>
            <a:off x="31950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40"/>
          <p:cNvSpPr txBox="1"/>
          <p:nvPr/>
        </p:nvSpPr>
        <p:spPr>
          <a:xfrm>
            <a:off x="60310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7" name="Google Shape;227;p40"/>
          <p:cNvSpPr txBox="1">
            <a:spLocks noGrp="1"/>
          </p:cNvSpPr>
          <p:nvPr>
            <p:ph type="body" idx="2"/>
          </p:nvPr>
        </p:nvSpPr>
        <p:spPr>
          <a:xfrm>
            <a:off x="32355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8" name="Google Shape;228;p40"/>
          <p:cNvSpPr txBox="1">
            <a:spLocks noGrp="1"/>
          </p:cNvSpPr>
          <p:nvPr>
            <p:ph type="body" idx="3"/>
          </p:nvPr>
        </p:nvSpPr>
        <p:spPr>
          <a:xfrm>
            <a:off x="60748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9" name="Google Shape;229;p40"/>
          <p:cNvSpPr txBox="1">
            <a:spLocks noGrp="1"/>
          </p:cNvSpPr>
          <p:nvPr>
            <p:ph type="title" idx="4"/>
          </p:nvPr>
        </p:nvSpPr>
        <p:spPr>
          <a:xfrm>
            <a:off x="454425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40"/>
          <p:cNvSpPr txBox="1">
            <a:spLocks noGrp="1"/>
          </p:cNvSpPr>
          <p:nvPr>
            <p:ph type="title" idx="5"/>
          </p:nvPr>
        </p:nvSpPr>
        <p:spPr>
          <a:xfrm>
            <a:off x="32820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40"/>
          <p:cNvSpPr txBox="1">
            <a:spLocks noGrp="1"/>
          </p:cNvSpPr>
          <p:nvPr>
            <p:ph type="title" idx="6"/>
          </p:nvPr>
        </p:nvSpPr>
        <p:spPr>
          <a:xfrm>
            <a:off x="60893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2">
  <p:cSld name="TITLE_AND_BODY_2_1_2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2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2"/>
          <p:cNvSpPr txBox="1"/>
          <p:nvPr/>
        </p:nvSpPr>
        <p:spPr>
          <a:xfrm>
            <a:off x="3723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8" name="Google Shape;248;p42"/>
          <p:cNvSpPr txBox="1"/>
          <p:nvPr/>
        </p:nvSpPr>
        <p:spPr>
          <a:xfrm>
            <a:off x="3756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2"/>
          <p:cNvSpPr txBox="1">
            <a:spLocks noGrp="1"/>
          </p:cNvSpPr>
          <p:nvPr>
            <p:ph type="body" idx="1"/>
          </p:nvPr>
        </p:nvSpPr>
        <p:spPr>
          <a:xfrm>
            <a:off x="4161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0" name="Google Shape;250;p42"/>
          <p:cNvSpPr txBox="1">
            <a:spLocks noGrp="1"/>
          </p:cNvSpPr>
          <p:nvPr>
            <p:ph type="title" idx="2"/>
          </p:nvPr>
        </p:nvSpPr>
        <p:spPr>
          <a:xfrm>
            <a:off x="4626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3">
  <p:cSld name="TITLE_AND_BODY_2_1_3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3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3"/>
          <p:cNvSpPr txBox="1"/>
          <p:nvPr/>
        </p:nvSpPr>
        <p:spPr>
          <a:xfrm>
            <a:off x="3778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3922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9" name="Google Shape;259;p43"/>
          <p:cNvSpPr txBox="1">
            <a:spLocks noGrp="1"/>
          </p:cNvSpPr>
          <p:nvPr>
            <p:ph type="body" idx="1"/>
          </p:nvPr>
        </p:nvSpPr>
        <p:spPr>
          <a:xfrm>
            <a:off x="4360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title" idx="2"/>
          </p:nvPr>
        </p:nvSpPr>
        <p:spPr>
          <a:xfrm>
            <a:off x="4505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44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dt" idx="10"/>
          </p:nvPr>
        </p:nvSpPr>
        <p:spPr>
          <a:xfrm>
            <a:off x="366824" y="4831055"/>
            <a:ext cx="21336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69" name="Google Shape;269;p45"/>
          <p:cNvSpPr txBox="1">
            <a:spLocks noGrp="1"/>
          </p:cNvSpPr>
          <p:nvPr>
            <p:ph type="sldNum" idx="12"/>
          </p:nvPr>
        </p:nvSpPr>
        <p:spPr>
          <a:xfrm>
            <a:off x="6705600" y="4834417"/>
            <a:ext cx="21336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5"/>
          <p:cNvSpPr txBox="1"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850" tIns="33350" rIns="67850" bIns="3335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1" i="0" u="none" strike="noStrike" cap="none">
                <a:solidFill>
                  <a:srgbClr val="2732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71" name="Google Shape;271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7604" y="228601"/>
            <a:ext cx="867796" cy="67556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5"/>
          <p:cNvSpPr txBox="1"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C7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1">
  <p:cSld name="CUSTOM_5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-2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/>
          <p:nvPr/>
        </p:nvSpPr>
        <p:spPr>
          <a:xfrm>
            <a:off x="482940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50287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">
  <p:cSld name="SECTION_HEADER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5027100" y="0"/>
            <a:ext cx="4116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78" name="Google Shape;7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Font typeface="Open Sans SemiBold"/>
              <a:buNone/>
              <a:defRPr sz="4000" b="0" i="0" u="none" strike="noStrike" cap="none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8" r:id="rId37"/>
    <p:sldLayoutId id="2147483689" r:id="rId38"/>
    <p:sldLayoutId id="2147483690" r:id="rId39"/>
    <p:sldLayoutId id="2147483691" r:id="rId4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scv-admin/trusted-computing/blob/main/meetings/23-11-2021/11-23-2021%20RVI%20Discussion%20on%20Scalable%20AP-TEE%20for%20RISC-V.pdf" TargetMode="External"/><Relationship Id="rId2" Type="http://schemas.openxmlformats.org/officeDocument/2006/relationships/hyperlink" Target="https://docs.google.com/document/d/1TRHhsGiB5W4K8M7I4e-f40mOPErTb9sv/edit#heading=h.gjdgxs" TargetMode="External"/><Relationship Id="rId1" Type="http://schemas.openxmlformats.org/officeDocument/2006/relationships/slideLayout" Target="../slideLayouts/slideLayout40.xml"/><Relationship Id="rId4" Type="http://schemas.openxmlformats.org/officeDocument/2006/relationships/hyperlink" Target="https://docs.google.com/document/d/1ME7THEF9JWuFqwm75x586y3wzhPeXahK8keLcgjZYG8/edit#heading=h.rdbq3ygwk878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scv-admin/trusted-computing/blob/main/meetings/23-11-2021/11-23-2021%20RVI%20Discussion%20on%20Scalable%20AP-TEE%20for%20RISC-V.pdf" TargetMode="External"/><Relationship Id="rId2" Type="http://schemas.openxmlformats.org/officeDocument/2006/relationships/hyperlink" Target="https://docs.google.com/document/d/1TRHhsGiB5W4K8M7I4ef40mOPErTb9sv/edit#heading=h.gjdgxs" TargetMode="External"/><Relationship Id="rId1" Type="http://schemas.openxmlformats.org/officeDocument/2006/relationships/slideLayout" Target="../slideLayouts/slideLayout40.xml"/><Relationship Id="rId4" Type="http://schemas.openxmlformats.org/officeDocument/2006/relationships/hyperlink" Target="https://docs.google.com/document/d/1ME7THEF9JWuFqwm75x586y3wzhPeXahK8keLcgjZYG8/edit#heading=h.rdbq3ygwk87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Roadmap</a:t>
            </a:r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220133" y="4602279"/>
            <a:ext cx="8483600" cy="212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 flipH="1" flipV="1">
            <a:off x="1543257" y="897027"/>
            <a:ext cx="5226" cy="370861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893220" y="4603960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546717" y="4605642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763269" y="4615391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013973" y="4595310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2022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975447" y="4607222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/>
              <a:t>2023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205839" y="969263"/>
            <a:ext cx="1772814" cy="183776"/>
          </a:xfrm>
          <a:prstGeom prst="rect">
            <a:avLst/>
          </a:prstGeom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Security Model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162523" y="1688212"/>
            <a:ext cx="273069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Lightweight TEE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459636" y="1450475"/>
            <a:ext cx="5046998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AP-TEE TG + Cap-based TG(?)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99214" y="3605698"/>
            <a:ext cx="3924196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S-mode MPU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784714" y="2865158"/>
            <a:ext cx="221576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International Scalar Crypto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787032" y="4097081"/>
            <a:ext cx="6750958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/>
              <a:t>Microarchitectural </a:t>
            </a:r>
            <a:r>
              <a:rPr lang="en-GB" sz="900" dirty="0"/>
              <a:t>Side Channel (</a:t>
            </a:r>
            <a:r>
              <a:rPr lang="en-GB" sz="900" dirty="0" err="1"/>
              <a:t>uSC</a:t>
            </a:r>
            <a:r>
              <a:rPr lang="en-GB" sz="900" dirty="0"/>
              <a:t>) leakage mitigations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044077" y="971154"/>
            <a:ext cx="5467783" cy="183776"/>
          </a:xfrm>
          <a:prstGeom prst="rect">
            <a:avLst/>
          </a:prstGeom>
          <a:solidFill>
            <a:schemeClr val="tx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2"/>
                </a:solidFill>
              </a:rPr>
              <a:t>Ecosystem, Reference implementations, etc.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7FA46D-68A7-AA4B-83D7-5ECCFF8427C5}"/>
              </a:ext>
            </a:extLst>
          </p:cNvPr>
          <p:cNvSpPr txBox="1"/>
          <p:nvPr/>
        </p:nvSpPr>
        <p:spPr>
          <a:xfrm>
            <a:off x="524295" y="4577718"/>
            <a:ext cx="4988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2021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7016B0-0437-6042-8499-2B88E7F50C3A}"/>
              </a:ext>
            </a:extLst>
          </p:cNvPr>
          <p:cNvSpPr/>
          <p:nvPr/>
        </p:nvSpPr>
        <p:spPr>
          <a:xfrm>
            <a:off x="147145" y="3099055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Scalar Crypto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C79328B-5C70-BB41-95DC-A4AE128AE039}"/>
              </a:ext>
            </a:extLst>
          </p:cNvPr>
          <p:cNvSpPr/>
          <p:nvPr/>
        </p:nvSpPr>
        <p:spPr>
          <a:xfrm>
            <a:off x="148637" y="3856288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ePMP</a:t>
            </a:r>
            <a:endParaRPr lang="en-GB" sz="9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570880" y="3855521"/>
            <a:ext cx="3314192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IOPMP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B79F1DB-EA43-D34C-8EF3-9070F3004CAB}"/>
              </a:ext>
            </a:extLst>
          </p:cNvPr>
          <p:cNvSpPr/>
          <p:nvPr/>
        </p:nvSpPr>
        <p:spPr>
          <a:xfrm>
            <a:off x="1570880" y="3099959"/>
            <a:ext cx="2946395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Vector Crypto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1F6C304-AC4E-8341-B930-73CB8535A186}"/>
              </a:ext>
            </a:extLst>
          </p:cNvPr>
          <p:cNvSpPr/>
          <p:nvPr/>
        </p:nvSpPr>
        <p:spPr>
          <a:xfrm>
            <a:off x="4544897" y="3095572"/>
            <a:ext cx="3998319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PQC Crypto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358989" y="3354037"/>
            <a:ext cx="1619664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IOMMU within Software HC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4C01A0-31B9-274A-8DA1-2D2F8686C0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6479BF-7B3F-5243-AF87-9F6EA5B1A152}"/>
              </a:ext>
            </a:extLst>
          </p:cNvPr>
          <p:cNvSpPr/>
          <p:nvPr/>
        </p:nvSpPr>
        <p:spPr>
          <a:xfrm>
            <a:off x="3861414" y="4349774"/>
            <a:ext cx="4681803" cy="183776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99000">
                <a:schemeClr val="accent3">
                  <a:shade val="100000"/>
                  <a:satMod val="115000"/>
                  <a:alpha val="50000"/>
                </a:schemeClr>
              </a:gs>
            </a:gsLst>
            <a:lin ang="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uSC</a:t>
            </a:r>
            <a:r>
              <a:rPr lang="en-GB" sz="900" dirty="0"/>
              <a:t> TG(s)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988FA44-7B1B-8847-9AC4-44D5F65BDF7B}"/>
              </a:ext>
            </a:extLst>
          </p:cNvPr>
          <p:cNvSpPr/>
          <p:nvPr/>
        </p:nvSpPr>
        <p:spPr>
          <a:xfrm>
            <a:off x="877482" y="2183393"/>
            <a:ext cx="7660508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1"/>
                </a:solidFill>
              </a:rPr>
              <a:t>Control Flow Integrity (CFI)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65CF69-ECC8-8D4B-BF21-A9CCAEC0A79F}"/>
              </a:ext>
            </a:extLst>
          </p:cNvPr>
          <p:cNvSpPr/>
          <p:nvPr/>
        </p:nvSpPr>
        <p:spPr>
          <a:xfrm>
            <a:off x="3171771" y="4888468"/>
            <a:ext cx="747793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SIG work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3861414" y="2430531"/>
            <a:ext cx="4681801" cy="183776"/>
          </a:xfrm>
          <a:prstGeom prst="rect">
            <a:avLst/>
          </a:prstGeom>
          <a:gradFill flip="none" rotWithShape="1">
            <a:gsLst>
              <a:gs pos="0">
                <a:schemeClr val="accent3">
                  <a:shade val="30000"/>
                  <a:satMod val="115000"/>
                </a:schemeClr>
              </a:gs>
              <a:gs pos="50000">
                <a:schemeClr val="accent3">
                  <a:shade val="67500"/>
                  <a:satMod val="115000"/>
                </a:schemeClr>
              </a:gs>
              <a:gs pos="99000">
                <a:schemeClr val="accent3">
                  <a:shade val="100000"/>
                  <a:satMod val="115000"/>
                  <a:alpha val="50000"/>
                </a:schemeClr>
              </a:gs>
            </a:gsLst>
            <a:lin ang="0" scaled="1"/>
            <a:tileRect/>
          </a:gra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CFI TG(s): Temporal Fencing, and others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4AAD019-B2D0-FD45-BD40-A37531F58BEF}"/>
              </a:ext>
            </a:extLst>
          </p:cNvPr>
          <p:cNvSpPr/>
          <p:nvPr/>
        </p:nvSpPr>
        <p:spPr>
          <a:xfrm>
            <a:off x="877483" y="2630656"/>
            <a:ext cx="2104519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Blockchain whitepaper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E591131-3B41-DB46-8CD9-A9ACF6F04548}"/>
              </a:ext>
            </a:extLst>
          </p:cNvPr>
          <p:cNvSpPr/>
          <p:nvPr/>
        </p:nvSpPr>
        <p:spPr>
          <a:xfrm>
            <a:off x="4000477" y="4885719"/>
            <a:ext cx="74779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TG work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2CEF151-431B-D549-88E9-2B01E82E1983}"/>
              </a:ext>
            </a:extLst>
          </p:cNvPr>
          <p:cNvSpPr/>
          <p:nvPr/>
        </p:nvSpPr>
        <p:spPr>
          <a:xfrm>
            <a:off x="4836383" y="4881341"/>
            <a:ext cx="747793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HC work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FF8D55A-06C0-C040-A239-6B949FDABC4B}"/>
              </a:ext>
            </a:extLst>
          </p:cNvPr>
          <p:cNvSpPr/>
          <p:nvPr/>
        </p:nvSpPr>
        <p:spPr>
          <a:xfrm>
            <a:off x="1570879" y="1215757"/>
            <a:ext cx="6940981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Application-TEE, Confidential Compute, and Capabilities-Based (AP-TEE)</a:t>
            </a:r>
          </a:p>
        </p:txBody>
      </p:sp>
      <p:sp>
        <p:nvSpPr>
          <p:cNvPr id="49" name="Rectangle 48"/>
          <p:cNvSpPr/>
          <p:nvPr/>
        </p:nvSpPr>
        <p:spPr>
          <a:xfrm>
            <a:off x="2973206" y="3353214"/>
            <a:ext cx="1920014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IOMMU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147145" y="1928915"/>
            <a:ext cx="2402496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Pointer Masking (J extension)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2619941" y="1928915"/>
            <a:ext cx="2273279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Memory Tagging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918FE9-1FF2-49CF-A3FB-9365C4B20DC9}"/>
              </a:ext>
            </a:extLst>
          </p:cNvPr>
          <p:cNvSpPr/>
          <p:nvPr/>
        </p:nvSpPr>
        <p:spPr>
          <a:xfrm>
            <a:off x="1099751" y="864973"/>
            <a:ext cx="7438239" cy="567573"/>
          </a:xfrm>
          <a:prstGeom prst="rect">
            <a:avLst/>
          </a:prstGeom>
          <a:noFill/>
          <a:ln>
            <a:solidFill>
              <a:schemeClr val="accent4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00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C8808D-357B-C24B-B668-5E62421AF5A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6705600" y="4833938"/>
            <a:ext cx="2133600" cy="228600"/>
          </a:xfrm>
        </p:spPr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2</a:t>
            </a:fld>
            <a:endParaRPr lang="en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FA63149-584D-984F-9569-A96BE62F5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</p:spPr>
        <p:txBody>
          <a:bodyPr/>
          <a:lstStyle/>
          <a:p>
            <a:r>
              <a:rPr lang="en-US" dirty="0"/>
              <a:t>Security and RISC-V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A1CC9F9-5F89-CD47-AE50-31F6559871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6824" y="936826"/>
            <a:ext cx="8472300" cy="3755409"/>
          </a:xfrm>
        </p:spPr>
        <p:txBody>
          <a:bodyPr/>
          <a:lstStyle/>
          <a:p>
            <a:pPr marL="120650" indent="0" algn="ctr">
              <a:buNone/>
            </a:pPr>
            <a:r>
              <a:rPr lang="en-US" sz="1400" i="1" dirty="0"/>
              <a:t>RISC-V’s open and clean-slate design presents a unique opportunity to re-think security for the next generation of compute infrastructures.</a:t>
            </a:r>
          </a:p>
          <a:p>
            <a:pPr marL="120650" indent="0" algn="ctr">
              <a:buNone/>
            </a:pPr>
            <a:endParaRPr lang="en-US" sz="1400" dirty="0"/>
          </a:p>
          <a:p>
            <a:r>
              <a:rPr lang="en-US" sz="1200" dirty="0"/>
              <a:t>Become foundation for an Intrinsic Security model</a:t>
            </a:r>
          </a:p>
          <a:p>
            <a:r>
              <a:rPr lang="en-US" sz="1200" dirty="0"/>
              <a:t>Create robustness against malicious code, bugs, exploits</a:t>
            </a:r>
          </a:p>
          <a:p>
            <a:r>
              <a:rPr lang="en-US" sz="1200" b="1" dirty="0">
                <a:solidFill>
                  <a:schemeClr val="accent4"/>
                </a:solidFill>
              </a:rPr>
              <a:t>Enabling Trusted Execution and Confidential Computing – with Zero Trust 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033530" y="2424763"/>
            <a:ext cx="6265759" cy="2338323"/>
            <a:chOff x="1143846" y="1925797"/>
            <a:chExt cx="6267155" cy="3136741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1198566" y="1985695"/>
              <a:ext cx="947912" cy="682319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/>
                <a:t>Secure App</a:t>
              </a:r>
              <a:endParaRPr lang="en-US" sz="1000" dirty="0"/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8A989AC2-DCED-0B46-8083-A4229A341FB9}"/>
                </a:ext>
              </a:extLst>
            </p:cNvPr>
            <p:cNvSpPr/>
            <p:nvPr/>
          </p:nvSpPr>
          <p:spPr>
            <a:xfrm>
              <a:off x="1200423" y="2805330"/>
              <a:ext cx="6187285" cy="682319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  <a:p>
              <a:pPr algn="ctr"/>
              <a:endParaRPr lang="en-US" sz="1000"/>
            </a:p>
            <a:p>
              <a:pPr algn="ctr"/>
              <a:r>
                <a:rPr lang="en-US" sz="1000"/>
                <a:t>Secure </a:t>
              </a:r>
              <a:r>
                <a:rPr lang="en-US" sz="1000" dirty="0"/>
                <a:t>System SW </a:t>
              </a:r>
              <a:r>
                <a:rPr lang="en-US" sz="1000"/>
                <a:t>+ Runtimes</a:t>
              </a:r>
              <a:endParaRPr lang="en-US" sz="1000" dirty="0"/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252582DD-8131-9143-82B0-EC5F31DD74F0}"/>
                </a:ext>
              </a:extLst>
            </p:cNvPr>
            <p:cNvSpPr/>
            <p:nvPr/>
          </p:nvSpPr>
          <p:spPr>
            <a:xfrm>
              <a:off x="1200424" y="3609881"/>
              <a:ext cx="6187285" cy="962132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Secure Hardware Baseline</a:t>
              </a:r>
            </a:p>
            <a:p>
              <a:pPr algn="ctr"/>
              <a:r>
                <a:rPr lang="en-US" sz="1000" dirty="0">
                  <a:solidFill>
                    <a:srgbClr val="92D050"/>
                  </a:solidFill>
                </a:rPr>
                <a:t>Trusted Execution Environment          </a:t>
              </a:r>
              <a:r>
                <a:rPr lang="en-US" sz="1000" dirty="0">
                  <a:solidFill>
                    <a:schemeClr val="accent1"/>
                  </a:solidFill>
                </a:rPr>
                <a:t>Confidential Computing</a:t>
              </a:r>
            </a:p>
            <a:p>
              <a:pPr algn="ctr"/>
              <a:r>
                <a:rPr lang="en-US" sz="1000" dirty="0"/>
                <a:t> Crypto Acceleration </a:t>
              </a:r>
            </a:p>
            <a:p>
              <a:pPr algn="ctr"/>
              <a:r>
                <a:rPr lang="en-US" sz="1000" dirty="0"/>
                <a:t>Memory isolation, Control Flow Integrity, Side Channel Protection</a:t>
              </a: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2259255" y="1995056"/>
              <a:ext cx="1048982" cy="682319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/>
                <a:t>Secure App</a:t>
              </a:r>
              <a:endParaRPr lang="en-US" sz="1000" dirty="0"/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6122325" y="1989661"/>
              <a:ext cx="1265383" cy="682319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/>
                <a:t>App</a:t>
              </a:r>
              <a:endParaRPr lang="en-US" sz="1000" dirty="0"/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1200424" y="4740711"/>
              <a:ext cx="6210577" cy="321827"/>
            </a:xfrm>
            <a:prstGeom prst="roundRect">
              <a:avLst>
                <a:gd name="adj" fmla="val 45277"/>
              </a:avLst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Hardware Root of Trust, Secure Boot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6093133" y="1943264"/>
              <a:ext cx="1317868" cy="775587"/>
            </a:xfrm>
            <a:prstGeom prst="roundRect">
              <a:avLst>
                <a:gd name="adj" fmla="val 18721"/>
              </a:avLst>
            </a:prstGeom>
            <a:noFill/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rgbClr val="FF0000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1143846" y="1925797"/>
              <a:ext cx="2250968" cy="1290489"/>
            </a:xfrm>
            <a:prstGeom prst="roundRect">
              <a:avLst>
                <a:gd name="adj" fmla="val 11683"/>
              </a:avLst>
            </a:prstGeom>
            <a:noFill/>
            <a:ln>
              <a:solidFill>
                <a:srgbClr val="92D050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rgbClr val="FF0000"/>
                </a:solidFill>
              </a:endParaRPr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1234319" y="2834470"/>
              <a:ext cx="2091017" cy="327654"/>
            </a:xfrm>
            <a:prstGeom prst="roundRect">
              <a:avLst>
                <a:gd name="adj" fmla="val 31715"/>
              </a:avLst>
            </a:prstGeom>
            <a:solidFill>
              <a:srgbClr val="0E9BB2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/>
                <a:t>Trusted OS</a:t>
              </a:r>
              <a:endParaRPr lang="en-US" sz="1000" dirty="0"/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3482219" y="2852201"/>
              <a:ext cx="3840973" cy="327654"/>
            </a:xfrm>
            <a:prstGeom prst="roundRect">
              <a:avLst>
                <a:gd name="adj" fmla="val 31715"/>
              </a:avLst>
            </a:prstGeom>
            <a:solidFill>
              <a:srgbClr val="0E9BB2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/>
                <a:t>Rich OS</a:t>
              </a:r>
              <a:endParaRPr lang="en-US" sz="1000" dirty="0"/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3507591" y="1985693"/>
              <a:ext cx="1083608" cy="682319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/>
                <a:t> App</a:t>
              </a:r>
              <a:endParaRPr lang="en-US" sz="1000" dirty="0"/>
            </a:p>
          </p:txBody>
        </p:sp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4692107" y="1984401"/>
              <a:ext cx="1265384" cy="682319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App</a:t>
              </a: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868AD39C-17B7-9047-AA5E-FB6DE76516D4}"/>
                </a:ext>
              </a:extLst>
            </p:cNvPr>
            <p:cNvSpPr/>
            <p:nvPr/>
          </p:nvSpPr>
          <p:spPr>
            <a:xfrm>
              <a:off x="4662918" y="1938004"/>
              <a:ext cx="1323765" cy="775587"/>
            </a:xfrm>
            <a:prstGeom prst="roundRect">
              <a:avLst>
                <a:gd name="adj" fmla="val 18721"/>
              </a:avLst>
            </a:prstGeom>
            <a:noFill/>
            <a:ln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47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617F4-E4E6-4FA3-99E6-CA10651A7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Current documents for review/ collaboration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6770BC-9D7A-4964-BF12-72CF31F5D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6824" y="1206843"/>
            <a:ext cx="8591824" cy="3539960"/>
          </a:xfrm>
        </p:spPr>
        <p:txBody>
          <a:bodyPr/>
          <a:lstStyle/>
          <a:p>
            <a:pPr marL="46355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/>
              <a:t>Please review/ contribute to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RISC-V Zero Trust Platform Security Model</a:t>
            </a:r>
            <a:endParaRPr lang="en-US" sz="1800" b="1" dirty="0">
              <a:effectLst/>
            </a:endParaRPr>
          </a:p>
          <a:p>
            <a:pPr marL="120650" indent="0">
              <a:buNone/>
            </a:pPr>
            <a:r>
              <a:rPr lang="en-US" sz="16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https://docs.google.com/document/d/1TRHhsGiB5W4K8M7I4ef40mOPErTb9sv/edit#heading=h.gjdgxs</a:t>
            </a:r>
            <a:br>
              <a:rPr lang="en-US" sz="1600" dirty="0">
                <a:solidFill>
                  <a:srgbClr val="0070C0"/>
                </a:solidFill>
              </a:rPr>
            </a:br>
            <a:endParaRPr lang="en-US" sz="1600" dirty="0">
              <a:solidFill>
                <a:srgbClr val="0070C0"/>
              </a:solidFill>
            </a:endParaRPr>
          </a:p>
          <a:p>
            <a:pPr marL="46355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 startAt="2"/>
            </a:pPr>
            <a:r>
              <a:rPr lang="en-US" sz="1800" dirty="0"/>
              <a:t>Please review/ contribute to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RISC-V AP-TEE Proposal</a:t>
            </a:r>
            <a:endParaRPr lang="en-US" sz="1800" b="1" dirty="0">
              <a:effectLst/>
            </a:endParaRPr>
          </a:p>
          <a:p>
            <a:pPr marL="120650" indent="0">
              <a:buNone/>
            </a:pPr>
            <a:r>
              <a:rPr lang="en-US" sz="16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https://github.com/riscv-admin/trusted-computing/blob/main/meetings/23-11-2021/11-23-2021%20RVI%20Discussion%20on%20Scalable%20AP-TEE%20for%20RISC-V.pdf</a:t>
            </a:r>
            <a:endParaRPr lang="en-US" sz="1600" dirty="0">
              <a:solidFill>
                <a:srgbClr val="0070C0"/>
              </a:solidFill>
            </a:endParaRPr>
          </a:p>
          <a:p>
            <a:pPr marL="120650" indent="0">
              <a:buNone/>
            </a:pPr>
            <a:endParaRPr lang="en-US" sz="1800" dirty="0"/>
          </a:p>
          <a:p>
            <a:pPr marL="463550" indent="-342900">
              <a:buFont typeface="+mj-lt"/>
              <a:buAutoNum type="arabicPeriod" startAt="3"/>
            </a:pPr>
            <a:r>
              <a:rPr lang="en-US" sz="1800" dirty="0"/>
              <a:t>Please review/ contribute to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Confidential VM Proposal</a:t>
            </a:r>
          </a:p>
          <a:p>
            <a:pPr marL="120650" indent="0">
              <a:buNone/>
            </a:pPr>
            <a:r>
              <a:rPr lang="en-US" sz="1600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https://docs.google.com/document/d/1ME7THEF9JWuFqwm75x586y3wzhPeXahK8keLcgjZYG8/edit#heading=h.rdbq3ygwk878</a:t>
            </a:r>
            <a:endParaRPr lang="en-US" sz="1600" dirty="0">
              <a:solidFill>
                <a:srgbClr val="0070C0"/>
              </a:solidFill>
            </a:endParaRPr>
          </a:p>
          <a:p>
            <a:pPr marL="12065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5863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617F4-E4E6-4FA3-99E6-CA10651A7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Agenda</a:t>
            </a:r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F4C5FDC-9391-4332-9B91-51258FB4D3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62818" y="753678"/>
            <a:ext cx="8818363" cy="4339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 Confidential Computing (CCC.io) Consortium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had a 1st round discussion last year, what is the next step or engagement model?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Don't we need CCC.io members to participate with us?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2. Open Confidential Computing Conference (OC3)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Participation?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 Draft specifications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RISC-V Zero Trust Platform Security Model (ETA: 1st draft due by 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Q2 2022 -- more eyes/ reviews/ help needed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2"/>
              </a:rPr>
              <a:t>https://docs.google.com/document/d/1TRHhsGiB5W4K8M7I4ef40mOPErTb9sv/edit#heading=h.gjdgxs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RISC-V AP-TEE Proposal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https://github.com/riscv-admin/trusted-computing/blob/main/meetings/23-11-2021/11-23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-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3"/>
              </a:rPr>
              <a:t>2021%20RVI%20Discussion%20on%20Scalable%20AP-TEE%20for%20RISC-V.pdf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Confidential VM Proposal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4"/>
              </a:rPr>
              <a:t>https://docs.google.com/document/d/1ME7THEF9JWuFqwm75x586y3wzhPeXahK8keLcgjZYG8/edit#heading=h.rdbq3ygwk878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 Last meeting takeaways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 the CVM proposal, a binary mode switch to non-confidential and confidential mode was not advised. The preference was to go with infinite modes with isolation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 ARs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Convert AP-TEE proposal to a google document format for simultaneous participation/ edits by all (Ravi)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Fix existing comments for the PSA model (Suresh)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6. Looking forward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TEE extensions to go beyond CPU and include peripherals and accelerators - ex: GPU</a:t>
            </a:r>
          </a:p>
          <a:p>
            <a:pPr marL="628650" lvl="1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 memory encryption </a:t>
            </a:r>
          </a:p>
        </p:txBody>
      </p:sp>
    </p:spTree>
    <p:extLst>
      <p:ext uri="{BB962C8B-B14F-4D97-AF65-F5344CB8AC3E}">
        <p14:creationId xmlns:p14="http://schemas.microsoft.com/office/powerpoint/2010/main" val="217018178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2C"/>
      </a:accent1>
      <a:accent2>
        <a:srgbClr val="011E41"/>
      </a:accent2>
      <a:accent3>
        <a:srgbClr val="0A6B7C"/>
      </a:accent3>
      <a:accent4>
        <a:srgbClr val="CB007B"/>
      </a:accent4>
      <a:accent5>
        <a:srgbClr val="60269E"/>
      </a:accent5>
      <a:accent6>
        <a:srgbClr val="FDDA64"/>
      </a:accent6>
      <a:hlink>
        <a:srgbClr val="62CB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545</Words>
  <Application>Microsoft Office PowerPoint</Application>
  <PresentationFormat>On-screen Show (16:9)</PresentationFormat>
  <Paragraphs>77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Helvetica Neue</vt:lpstr>
      <vt:lpstr>Merriweather Sans</vt:lpstr>
      <vt:lpstr>Century Gothic</vt:lpstr>
      <vt:lpstr>Arial</vt:lpstr>
      <vt:lpstr>Roboto</vt:lpstr>
      <vt:lpstr>Open Sans SemiBold</vt:lpstr>
      <vt:lpstr>Open Sans</vt:lpstr>
      <vt:lpstr>Simple Light</vt:lpstr>
      <vt:lpstr>Roadmap</vt:lpstr>
      <vt:lpstr>Security and RISC-V</vt:lpstr>
      <vt:lpstr>Current documents for review/ collaboration</vt:lpstr>
      <vt:lpstr>Agenda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Disclosures</dc:title>
  <cp:lastModifiedBy>Suresh Sugumar</cp:lastModifiedBy>
  <cp:revision>12</cp:revision>
  <dcterms:modified xsi:type="dcterms:W3CDTF">2022-02-01T09:47:20Z</dcterms:modified>
</cp:coreProperties>
</file>